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3" r:id="rId2"/>
    <p:sldId id="336" r:id="rId3"/>
    <p:sldId id="337" r:id="rId4"/>
    <p:sldId id="339" r:id="rId5"/>
    <p:sldId id="463" r:id="rId6"/>
    <p:sldId id="4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617"/>
    <a:srgbClr val="0066FF"/>
    <a:srgbClr val="99FFCC"/>
    <a:srgbClr val="DCF3F8"/>
    <a:srgbClr val="00FFFF"/>
    <a:srgbClr val="FFFF99"/>
    <a:srgbClr val="964896"/>
    <a:srgbClr val="0356B1"/>
    <a:srgbClr val="FED0BE"/>
    <a:srgbClr val="AC4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2" y="52"/>
      </p:cViewPr>
      <p:guideLst>
        <p:guide orient="horz" pos="2092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1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6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" y="1074046"/>
            <a:ext cx="12189739" cy="5783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9BC3C-DABC-0A40-A014-CC914AA11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867150" y="4519677"/>
            <a:ext cx="5133975" cy="160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9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73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96489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505301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599881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837176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6172200" y="2505074"/>
            <a:ext cx="5183188" cy="3083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2505074"/>
            <a:ext cx="5157787" cy="3083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FC561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" y="1073774"/>
            <a:ext cx="12190313" cy="57842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FC5617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DB9D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4857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96489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5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472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761992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4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8000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4724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901451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64052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00777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9713" y="2159957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69348" y="3968881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73017" y="2159956"/>
            <a:ext cx="2461593" cy="1638159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8000" y="2159957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52287" y="3968880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8000" y="3968881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828000" y="3630613"/>
            <a:ext cx="10515600" cy="2035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8" r="126" b="34569"/>
          <a:stretch/>
        </p:blipFill>
        <p:spPr>
          <a:xfrm>
            <a:off x="1" y="-106318"/>
            <a:ext cx="12191999" cy="1508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05401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4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3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6675" y="0"/>
            <a:ext cx="12287778" cy="685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8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E6C8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0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2E2B69-84D6-6E4A-800E-2198ADF4305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9" r:id="rId3"/>
    <p:sldLayoutId id="2147483680" r:id="rId4"/>
    <p:sldLayoutId id="2147483651" r:id="rId5"/>
    <p:sldLayoutId id="2147483674" r:id="rId6"/>
    <p:sldLayoutId id="2147483675" r:id="rId7"/>
    <p:sldLayoutId id="2147483669" r:id="rId8"/>
    <p:sldLayoutId id="2147483670" r:id="rId9"/>
    <p:sldLayoutId id="2147483650" r:id="rId10"/>
    <p:sldLayoutId id="2147483671" r:id="rId11"/>
    <p:sldLayoutId id="2147483673" r:id="rId12"/>
    <p:sldLayoutId id="2147483676" r:id="rId13"/>
    <p:sldLayoutId id="2147483660" r:id="rId14"/>
    <p:sldLayoutId id="2147483652" r:id="rId15"/>
    <p:sldLayoutId id="2147483661" r:id="rId16"/>
    <p:sldLayoutId id="2147483653" r:id="rId17"/>
    <p:sldLayoutId id="2147483654" r:id="rId18"/>
    <p:sldLayoutId id="2147483659" r:id="rId19"/>
    <p:sldLayoutId id="2147483658" r:id="rId20"/>
    <p:sldLayoutId id="2147483677" r:id="rId21"/>
    <p:sldLayoutId id="2147483678" r:id="rId22"/>
    <p:sldLayoutId id="2147483672" r:id="rId23"/>
    <p:sldLayoutId id="2147483666" r:id="rId24"/>
    <p:sldLayoutId id="2147483667" r:id="rId25"/>
    <p:sldLayoutId id="2147483668" r:id="rId26"/>
    <p:sldLayoutId id="2147483655" r:id="rId27"/>
    <p:sldLayoutId id="2147483681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3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projects.research-and-innovation.ec.europa.eu/en/research-area/industrial-research-and-innovation/eu-valorisation-policy/knowledge-valorisation-platform/repository/design-methodologies-co-creating-solutions-citizen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projects.research-and-innovation.ec.europa.eu/en/research-area/industrial-research-and-innovation/eu-valorisation-policy/knowledge-valorisation-platform/repository/digital-solutions-societal-challenges-hackathon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s://projects.research-and-innovation.ec.europa.eu/en/research-area/industrial-research-and-innovation/eu-valorisation-policy/knowledge-valorisation-platform/repository/how-participatory-workshops-can-contribute-generating-social-licences-and-policy-guidelines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projects.research-and-innovation.ec.europa.eu/en/research-area/industrial-research-and-innovation/eu-valorisation-policy/knowledge-valorisation-platform/repository/voluntary-integration-residences-energy-markets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research-and-innovation.ec.europa.eu/research-area/industrial-research-and-innovation/eu-valorisation-policy/knowledge-valorisation-platform/guiding-principles-knowledge-valorisation-and-implementing-codes-practice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outube.com/watch?v=LV-zOf-7hp8" TargetMode="External"/><Relationship Id="rId5" Type="http://schemas.openxmlformats.org/officeDocument/2006/relationships/hyperlink" Target="https://op.europa.eu/s/zAMt" TargetMode="External"/><Relationship Id="rId4" Type="http://schemas.openxmlformats.org/officeDocument/2006/relationships/hyperlink" Target="http://data.europa.eu/eli/reco/2024/736/o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20056" y="2802350"/>
            <a:ext cx="6838268" cy="2016537"/>
          </a:xfrm>
        </p:spPr>
        <p:txBody>
          <a:bodyPr/>
          <a:lstStyle/>
          <a:p>
            <a:r>
              <a:rPr lang="en-US" sz="3200" dirty="0"/>
              <a:t>Code of practice on </a:t>
            </a:r>
            <a:br>
              <a:rPr lang="en-150" sz="3200" dirty="0"/>
            </a:br>
            <a:r>
              <a:rPr lang="en-US" sz="3200" dirty="0"/>
              <a:t>citizen engagement </a:t>
            </a:r>
            <a:br>
              <a:rPr lang="en-150" sz="3200" dirty="0"/>
            </a:br>
            <a:r>
              <a:rPr lang="en-US" sz="3200" dirty="0"/>
              <a:t>for knowledge </a:t>
            </a:r>
            <a:r>
              <a:rPr lang="en-US" sz="3200" dirty="0" err="1"/>
              <a:t>valorisation</a:t>
            </a:r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5FFF-76B9-CB44-BF67-5944B9310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4724401"/>
            <a:ext cx="5762324" cy="1714500"/>
          </a:xfrm>
        </p:spPr>
        <p:txBody>
          <a:bodyPr/>
          <a:lstStyle/>
          <a:p>
            <a:r>
              <a:rPr lang="en-GB" b="1" dirty="0"/>
              <a:t>	Kirsi </a:t>
            </a:r>
            <a:r>
              <a:rPr lang="en-GB" b="1" dirty="0" err="1"/>
              <a:t>Haavisto</a:t>
            </a:r>
            <a:r>
              <a:rPr lang="en-IE" dirty="0"/>
              <a:t>, </a:t>
            </a:r>
            <a:r>
              <a:rPr lang="en-US" dirty="0"/>
              <a:t>Head of Unit </a:t>
            </a:r>
          </a:p>
          <a:p>
            <a:r>
              <a:rPr lang="en-IE" dirty="0"/>
              <a:t>Valorisation Policies &amp; IPR</a:t>
            </a:r>
            <a:r>
              <a:rPr lang="hu-HU" dirty="0"/>
              <a:t> Unit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>D</a:t>
            </a:r>
            <a:r>
              <a:rPr lang="hu-HU" dirty="0"/>
              <a:t>irectorate-Generale for </a:t>
            </a:r>
            <a:r>
              <a:rPr lang="en-IE" dirty="0"/>
              <a:t>Research &amp; Innovation</a:t>
            </a:r>
            <a:endParaRPr lang="hu-HU" dirty="0"/>
          </a:p>
          <a:p>
            <a:r>
              <a:rPr lang="hu-HU" dirty="0"/>
              <a:t>European Commission</a:t>
            </a:r>
          </a:p>
          <a:p>
            <a:endParaRPr lang="en-I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189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920240"/>
            <a:ext cx="11399378" cy="4570388"/>
          </a:xfrm>
        </p:spPr>
        <p:txBody>
          <a:bodyPr/>
          <a:lstStyle/>
          <a:p>
            <a:r>
              <a:rPr lang="en-IE" dirty="0"/>
              <a:t>Support implementation of the Council Recommendation on the Guiding principles for knowledge valorisation adopted on 2 December 2022 through </a:t>
            </a:r>
            <a:r>
              <a:rPr lang="en-IE" b="1" dirty="0"/>
              <a:t>increased transdisciplinary and cross-sector collaboration </a:t>
            </a:r>
          </a:p>
          <a:p>
            <a:pPr marL="0" indent="0">
              <a:buNone/>
            </a:pPr>
            <a:endParaRPr lang="en-IE" b="1" dirty="0"/>
          </a:p>
          <a:p>
            <a:r>
              <a:rPr lang="en-US" dirty="0"/>
              <a:t>Provide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 concrete </a:t>
            </a:r>
            <a:r>
              <a:rPr lang="en-US" dirty="0"/>
              <a:t>recommendations for all R&amp;I actors to build and manage an enabling environment that uses </a:t>
            </a:r>
            <a:r>
              <a:rPr lang="en-US" b="1" dirty="0"/>
              <a:t>participatory practices to better answer citizens’ needs with innovative, knowledge-based solutions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367372"/>
            <a:ext cx="10682672" cy="387798"/>
          </a:xfrm>
        </p:spPr>
        <p:txBody>
          <a:bodyPr/>
          <a:lstStyle/>
          <a:p>
            <a:r>
              <a:rPr lang="en-150" sz="2400" dirty="0">
                <a:solidFill>
                  <a:schemeClr val="bg1"/>
                </a:solidFill>
              </a:rPr>
              <a:t>Objectives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54479"/>
            <a:ext cx="11399378" cy="505358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28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Building an enabling environment for sustainable citizen engagement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endParaRPr lang="en-IE" sz="2800" b="1" dirty="0">
              <a:solidFill>
                <a:srgbClr val="1A3A50"/>
              </a:solidFill>
              <a:latin typeface="EC Square Sans Pro" panose="020B05060400000200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IE" sz="2800" dirty="0">
                <a:solidFill>
                  <a:srgbClr val="1A3A50"/>
                </a:solidFill>
                <a:cs typeface="Times New Roman" panose="02020603050405020304" pitchFamily="18" charset="0"/>
              </a:rPr>
              <a:t>Practical recommendations on: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E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ngagement strategies, capacities and awareness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K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nowledge and intellectual assets </a:t>
            </a: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management</a:t>
            </a:r>
            <a:endParaRPr lang="en-US" sz="2800" kern="1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S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ocial inclusion, diversity and gender equality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R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eplicability and scalability of the </a:t>
            </a: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initiatives</a:t>
            </a:r>
            <a:endParaRPr lang="en-US" sz="2800" kern="1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Appropriate evaluation framework </a:t>
            </a:r>
            <a:endParaRPr lang="en-IE" sz="2800" kern="1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367372"/>
            <a:ext cx="11113008" cy="387798"/>
          </a:xfrm>
        </p:spPr>
        <p:txBody>
          <a:bodyPr/>
          <a:lstStyle/>
          <a:p>
            <a:r>
              <a:rPr lang="en-150" sz="2400" dirty="0">
                <a:solidFill>
                  <a:schemeClr val="bg1"/>
                </a:solidFill>
              </a:rPr>
              <a:t>C</a:t>
            </a:r>
            <a:r>
              <a:rPr lang="en-IE" sz="2400" dirty="0">
                <a:solidFill>
                  <a:schemeClr val="bg1"/>
                </a:solidFill>
              </a:rPr>
              <a:t>ode of practice on citizens engagement for knowledge valorisation</a:t>
            </a:r>
            <a:r>
              <a:rPr lang="en-150" sz="2400" dirty="0">
                <a:solidFill>
                  <a:schemeClr val="bg1"/>
                </a:solidFill>
              </a:rPr>
              <a:t> (1)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 descr="People clapping">
            <a:extLst>
              <a:ext uri="{FF2B5EF4-FFF2-40B4-BE49-F238E27FC236}">
                <a16:creationId xmlns:a16="http://schemas.microsoft.com/office/drawing/2014/main" id="{3B8F65D9-6C21-18DA-3A1C-28948DFF9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52" y="2889504"/>
            <a:ext cx="286512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352" y="1554480"/>
            <a:ext cx="11399378" cy="4855464"/>
          </a:xfrm>
        </p:spPr>
        <p:txBody>
          <a:bodyPr/>
          <a:lstStyle/>
          <a:p>
            <a:pPr marL="0" lvl="0" indent="0" algn="just">
              <a:spcBef>
                <a:spcPts val="1800"/>
              </a:spcBef>
              <a:spcAft>
                <a:spcPts val="600"/>
              </a:spcAft>
              <a:buNone/>
              <a:tabLst>
                <a:tab pos="539750" algn="l"/>
              </a:tabLst>
            </a:pPr>
            <a:r>
              <a:rPr lang="en-GB" sz="2800" b="1" kern="0" dirty="0">
                <a:latin typeface="EC Square Sans Pro" panose="020B0506040000020004" pitchFamily="34" charset="0"/>
                <a:cs typeface="Calibri" panose="020F0502020204030204" pitchFamily="34" charset="0"/>
              </a:rPr>
              <a:t>Managing citizen engagement for knowledge valorisation</a:t>
            </a:r>
            <a:endParaRPr lang="en-IE" sz="2800" b="1" kern="0" dirty="0">
              <a:latin typeface="EC Square Sans Pro" panose="020B05060400000200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39750" algn="l"/>
              </a:tabLst>
            </a:pPr>
            <a:endParaRPr lang="en-IE" sz="18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39750" algn="l"/>
              </a:tabLst>
            </a:pPr>
            <a:r>
              <a:rPr lang="en-IE" sz="2800" kern="0" dirty="0">
                <a:solidFill>
                  <a:schemeClr val="tx1"/>
                </a:solidFill>
                <a:cs typeface="Calibri" panose="020F0502020204030204" pitchFamily="34" charset="0"/>
              </a:rPr>
              <a:t>Practical recommendations on: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I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ncentives and expectations of all actors involved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T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ransparent and inclusive exchanges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A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ppropriate methods, tools and skills for the engagement activity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Open c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ommunication strategy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539750" algn="l"/>
              </a:tabLst>
            </a:pPr>
            <a:r>
              <a:rPr lang="en-US" sz="2800" kern="100" dirty="0">
                <a:solidFill>
                  <a:srgbClr val="000000"/>
                </a:solidFill>
                <a:ea typeface="Arial" panose="020B0604020202020204" pitchFamily="34" charset="0"/>
              </a:rPr>
              <a:t>P</a:t>
            </a:r>
            <a:r>
              <a:rPr lang="en-US" sz="2800" kern="1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otential of digital technologies to facilitate engagement</a:t>
            </a: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1" y="367372"/>
            <a:ext cx="11069465" cy="387798"/>
          </a:xfrm>
        </p:spPr>
        <p:txBody>
          <a:bodyPr/>
          <a:lstStyle/>
          <a:p>
            <a:r>
              <a:rPr lang="en-IE" sz="2400" dirty="0">
                <a:solidFill>
                  <a:schemeClr val="bg1"/>
                </a:solidFill>
              </a:rPr>
              <a:t>Code of practice on citizens engagement for knowledge valorisation</a:t>
            </a:r>
            <a:r>
              <a:rPr lang="en-150" sz="2400" dirty="0">
                <a:solidFill>
                  <a:schemeClr val="bg1"/>
                </a:solidFill>
              </a:rPr>
              <a:t> (2)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 descr="Two colleagues planning on board with sticky notes">
            <a:extLst>
              <a:ext uri="{FF2B5EF4-FFF2-40B4-BE49-F238E27FC236}">
                <a16:creationId xmlns:a16="http://schemas.microsoft.com/office/drawing/2014/main" id="{57140377-E058-B62B-352C-E4B27E41D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1" y="2401824"/>
            <a:ext cx="2602849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31FC23-2CBC-8B7B-88A0-427A28C932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69" y="1346610"/>
          <a:ext cx="11659232" cy="4681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4234">
                  <a:extLst>
                    <a:ext uri="{9D8B030D-6E8A-4147-A177-3AD203B41FA5}">
                      <a16:colId xmlns:a16="http://schemas.microsoft.com/office/drawing/2014/main" val="859854240"/>
                    </a:ext>
                  </a:extLst>
                </a:gridCol>
                <a:gridCol w="3300912">
                  <a:extLst>
                    <a:ext uri="{9D8B030D-6E8A-4147-A177-3AD203B41FA5}">
                      <a16:colId xmlns:a16="http://schemas.microsoft.com/office/drawing/2014/main" val="24173948"/>
                    </a:ext>
                  </a:extLst>
                </a:gridCol>
                <a:gridCol w="6124086">
                  <a:extLst>
                    <a:ext uri="{9D8B030D-6E8A-4147-A177-3AD203B41FA5}">
                      <a16:colId xmlns:a16="http://schemas.microsoft.com/office/drawing/2014/main" val="3189207682"/>
                    </a:ext>
                  </a:extLst>
                </a:gridCol>
              </a:tblGrid>
              <a:tr h="128236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B050"/>
                        </a:solidFill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Deﬁne the appropriate methods, tools and skills for the engagement activity</a:t>
                      </a:r>
                      <a:endParaRPr lang="en-I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Design methodologies for co-creating solutions with citizens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73669"/>
                  </a:ext>
                </a:extLst>
              </a:tr>
              <a:tr h="120626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EC Square Sans Pro" panose="020B0506040000020004" pitchFamily="34" charset="0"/>
                        </a:rPr>
                        <a:t>Identify and agree on incentives and expectations of all involved stakeholders</a:t>
                      </a:r>
                      <a:endParaRPr lang="en-I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Voluntary integration of residences in energy markets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28136"/>
                  </a:ext>
                </a:extLst>
              </a:tr>
              <a:tr h="120626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EC Square Sans Pro" panose="020B0506040000020004" pitchFamily="34" charset="0"/>
                        </a:rPr>
                        <a:t>Adopt a transdisciplinary and cross-sector collaboration approach</a:t>
                      </a:r>
                      <a:endParaRPr lang="en-I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sng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How </a:t>
                      </a:r>
                      <a:r>
                        <a:rPr lang="en-US" sz="18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participatory workshops can contribute to generating social </a:t>
                      </a:r>
                      <a:r>
                        <a:rPr lang="en-US" sz="1800" b="1" i="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licences</a:t>
                      </a:r>
                      <a:r>
                        <a:rPr lang="en-US" sz="18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and policy guidelines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80999"/>
                  </a:ext>
                </a:extLst>
              </a:tr>
              <a:tr h="98643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EC Square Sans Pro" panose="020B0506040000020004" pitchFamily="34" charset="0"/>
                        </a:rPr>
                        <a:t>Harness the potential of digital technologies to facilitate engagement</a:t>
                      </a:r>
                      <a:endParaRPr lang="en-I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1" u="sng" dirty="0">
                        <a:solidFill>
                          <a:srgbClr val="004494"/>
                        </a:solidFill>
                        <a:effectLst/>
                        <a:latin typeface="EC Square Sans Pro" panose="020B05060400000200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E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Digital Solutions for Societal Challenges – Hackathon</a:t>
                      </a:r>
                      <a:endParaRPr lang="en-IE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1887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367372"/>
            <a:ext cx="10682672" cy="501676"/>
          </a:xfrm>
        </p:spPr>
        <p:txBody>
          <a:bodyPr/>
          <a:lstStyle/>
          <a:p>
            <a:r>
              <a:rPr lang="en-150" dirty="0">
                <a:solidFill>
                  <a:schemeClr val="bg1"/>
                </a:solidFill>
              </a:rPr>
              <a:t>Sharing </a:t>
            </a:r>
            <a:r>
              <a:rPr lang="en-IE" dirty="0">
                <a:solidFill>
                  <a:schemeClr val="bg1"/>
                </a:solidFill>
              </a:rPr>
              <a:t>Best Practices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6DFA00-63F3-94CF-3BA6-36CEE45A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589250"/>
            <a:ext cx="1839685" cy="10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E2707BB-BE79-207F-2B9A-94F4F4AF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1486068"/>
            <a:ext cx="1839685" cy="10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6D48FDF-3B85-7F7D-A760-4A79C736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3727526"/>
            <a:ext cx="1830585" cy="9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B8BBAD9-FA73-71F1-A2DB-6BD26BCF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4889705"/>
            <a:ext cx="1801894" cy="10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9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27CBB-78A1-3E45-BD6D-F57777B4F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50" y="402513"/>
            <a:ext cx="11011486" cy="501676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Further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2B58C-0CAC-F8B9-3E2C-F42429C1F069}"/>
              </a:ext>
            </a:extLst>
          </p:cNvPr>
          <p:cNvSpPr txBox="1"/>
          <p:nvPr/>
        </p:nvSpPr>
        <p:spPr>
          <a:xfrm>
            <a:off x="579120" y="1774748"/>
            <a:ext cx="11257280" cy="427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Recommendation (EU) 2024/736 on a Code of Practice on citizen engagement for knowledge valorisation: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IE" sz="1600" b="0" i="0" u="sng" dirty="0">
                <a:solidFill>
                  <a:srgbClr val="23527C"/>
                </a:solidFill>
                <a:effectLst/>
                <a:latin typeface="Roboto" panose="02000000000000000000" pitchFamily="2" charset="0"/>
                <a:hlinkClick r:id="rId4" tooltip="Permet d'accéder à ce document par l’intermédiaire de son URI ELI."/>
              </a:rPr>
              <a:t>http://data.europa.eu/eli/reco/2024/736/oj</a:t>
            </a:r>
            <a:endParaRPr lang="en-IE" sz="1600" b="0" i="0" u="sng" dirty="0">
              <a:solidFill>
                <a:srgbClr val="23527C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Factsheet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 engagement for knowledge valorisation</a:t>
            </a:r>
            <a:endParaRPr lang="en-US" sz="2000" b="1" dirty="0">
              <a:solidFill>
                <a:srgbClr val="1A3A50"/>
              </a:solidFill>
              <a:latin typeface="EC Square Sans Pro" panose="020B0506040000020004" pitchFamily="34" charset="0"/>
              <a:cs typeface="Times New Roman" panose="02020603050405020304" pitchFamily="18" charset="0"/>
            </a:endParaRPr>
          </a:p>
          <a:p>
            <a:pPr marR="0" lvl="0" indent="0" algn="just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5"/>
              </a:rPr>
              <a:t>https://op.europa.eu/s/zAMt</a:t>
            </a:r>
            <a:endParaRPr lang="en-US" sz="1600" dirty="0">
              <a:solidFill>
                <a:srgbClr val="1A3A50"/>
              </a:solidFill>
              <a:latin typeface="EC Square Sans Pro" panose="020B0506040000020004" pitchFamily="34" charset="0"/>
              <a:cs typeface="Times New Roman" panose="02020603050405020304" pitchFamily="18" charset="0"/>
            </a:endParaRPr>
          </a:p>
          <a:p>
            <a: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Video on the Code of practice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A50"/>
                </a:solidFill>
                <a:effectLst/>
                <a:uLnTx/>
                <a:uFillTx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 engagement for knowledge valorisation</a:t>
            </a:r>
            <a:endParaRPr lang="en-US" sz="2000" b="1" dirty="0">
              <a:solidFill>
                <a:srgbClr val="1A3A50"/>
              </a:solidFill>
              <a:latin typeface="EC Square Sans Pro" panose="020B0506040000020004" pitchFamily="34" charset="0"/>
              <a:cs typeface="Times New Roman" panose="02020603050405020304" pitchFamily="18" charset="0"/>
            </a:endParaRPr>
          </a:p>
          <a:p>
            <a: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6"/>
              </a:rPr>
              <a:t>https://www.youtube.com/watch?v=LV-zOf-7hp8</a:t>
            </a:r>
            <a:endParaRPr lang="en-US" sz="1600" dirty="0">
              <a:solidFill>
                <a:srgbClr val="1A3A50"/>
              </a:solidFill>
              <a:latin typeface="EC Square Sans Pro" panose="020B0506040000020004" pitchFamily="34" charset="0"/>
              <a:cs typeface="Times New Roman" panose="02020603050405020304" pitchFamily="18" charset="0"/>
            </a:endParaRPr>
          </a:p>
          <a:p>
            <a: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1A3A50"/>
              </a:buClr>
              <a:buSzTx/>
              <a:buNone/>
              <a:tabLst/>
              <a:defRPr/>
            </a:pPr>
            <a:r>
              <a:rPr lang="en-US" sz="2000" b="1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Guidance on the Guiding principles for knowledge valorisation and the Codes of practice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1A3A50"/>
              </a:buClr>
              <a:defRPr/>
            </a:pPr>
            <a:r>
              <a:rPr lang="en-IE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  <a:hlinkClick r:id="rId7"/>
              </a:rPr>
              <a:t>https://research-and-innovation.ec.europa.eu/research-area/industrial-research-and-innovation/eu-valorisation-policy/knowledge-valorisation-platform/guiding-principles-knowledge-valorisation-and-implementing-codes-practice_en</a:t>
            </a:r>
            <a:r>
              <a:rPr lang="en-IE" sz="1600" dirty="0">
                <a:solidFill>
                  <a:srgbClr val="1A3A50"/>
                </a:solidFill>
                <a:latin typeface="EC Square Sans Pro" panose="020B05060400000200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59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006980"/>
      </a:accent1>
      <a:accent2>
        <a:srgbClr val="D0DF00"/>
      </a:accent2>
      <a:accent3>
        <a:srgbClr val="009FDF"/>
      </a:accent3>
      <a:accent4>
        <a:srgbClr val="AFCDD7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2481</TotalTime>
  <Words>386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EC Square Sans Pro</vt:lpstr>
      <vt:lpstr>EC Square Sans Pro Light</vt:lpstr>
      <vt:lpstr>Roboto</vt:lpstr>
      <vt:lpstr>Office Theme</vt:lpstr>
      <vt:lpstr>Code of practice on  citizen engagement  for knowledge valorisation </vt:lpstr>
      <vt:lpstr>Objectives</vt:lpstr>
      <vt:lpstr>Code of practice on citizens engagement for knowledge valorisation (1)</vt:lpstr>
      <vt:lpstr>Code of practice on citizens engagement for knowledge valorisation (2)</vt:lpstr>
      <vt:lpstr>Sharing Best Practices</vt:lpstr>
      <vt:lpstr>Further information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CRAVEIRO Catarina (RTD-EXT)</dc:creator>
  <cp:keywords>Knowledge;valorisation;policies;2022</cp:keywords>
  <cp:lastModifiedBy>Gavin, Maria</cp:lastModifiedBy>
  <cp:revision>70</cp:revision>
  <cp:lastPrinted>2023-10-03T14:17:00Z</cp:lastPrinted>
  <dcterms:created xsi:type="dcterms:W3CDTF">2020-04-08T10:40:54Z</dcterms:created>
  <dcterms:modified xsi:type="dcterms:W3CDTF">2024-04-16T13:40:03Z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2023-03-03T14:31:27Z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54a6e561-6f99-4222-857c-547e64c230f5</vt:lpwstr>
  </property>
  <property fmtid="{D5CDD505-2E9C-101B-9397-08002B2CF9AE}" pid="8" name="MSIP_Label_6bd9ddd1-4d20-43f6-abfa-fc3c07406f94_ContentBits">
    <vt:lpwstr>0</vt:lpwstr>
  </property>
</Properties>
</file>